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13"/>
  </p:notesMasterIdLst>
  <p:sldIdLst>
    <p:sldId id="290" r:id="rId2"/>
    <p:sldId id="325" r:id="rId3"/>
    <p:sldId id="326" r:id="rId4"/>
    <p:sldId id="327" r:id="rId5"/>
    <p:sldId id="328" r:id="rId6"/>
    <p:sldId id="329" r:id="rId7"/>
    <p:sldId id="330" r:id="rId8"/>
    <p:sldId id="331" r:id="rId9"/>
    <p:sldId id="332" r:id="rId10"/>
    <p:sldId id="333" r:id="rId11"/>
    <p:sldId id="33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3992"/>
    <a:srgbClr val="3C4799"/>
    <a:srgbClr val="FFFFFF"/>
    <a:srgbClr val="000099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50" autoAdjust="0"/>
    <p:restoredTop sz="91538" autoAdjust="0"/>
  </p:normalViewPr>
  <p:slideViewPr>
    <p:cSldViewPr snapToGrid="0">
      <p:cViewPr varScale="1">
        <p:scale>
          <a:sx n="68" d="100"/>
          <a:sy n="68" d="100"/>
        </p:scale>
        <p:origin x="768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438D3E-8572-480D-A5BF-C312CA2628E9}" type="datetimeFigureOut">
              <a:rPr lang="en-GB" smtClean="0"/>
              <a:pPr/>
              <a:t>02/12/2015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5BFFEA-0C83-4D51-AAC8-DCC7814E1D3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3383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 smtClean="0"/>
              <a:t>Armenian State University of Economics</a:t>
            </a:r>
          </a:p>
          <a:p>
            <a:r>
              <a:rPr lang="en-GB" baseline="0" dirty="0" smtClean="0"/>
              <a:t>Armenian State Pedagogical University</a:t>
            </a:r>
          </a:p>
          <a:p>
            <a:r>
              <a:rPr lang="en-GB" baseline="0" dirty="0" smtClean="0"/>
              <a:t>National University of Architecture and Construction of Armenia</a:t>
            </a:r>
          </a:p>
          <a:p>
            <a:r>
              <a:rPr lang="en-GB" baseline="0" dirty="0" smtClean="0"/>
              <a:t>Yerevan State Academy of Fine Arts</a:t>
            </a:r>
          </a:p>
          <a:p>
            <a:r>
              <a:rPr lang="en-GB" baseline="0" dirty="0" smtClean="0"/>
              <a:t>National Polytechnic University of Armenia</a:t>
            </a:r>
          </a:p>
          <a:p>
            <a:r>
              <a:rPr lang="en-GB" baseline="0" dirty="0" smtClean="0"/>
              <a:t>National Centre for Professional Education QA Foundation</a:t>
            </a:r>
          </a:p>
          <a:p>
            <a:r>
              <a:rPr lang="en-GB" baseline="0" dirty="0" smtClean="0"/>
              <a:t>Ministry of Education and Science</a:t>
            </a:r>
          </a:p>
          <a:p>
            <a:r>
              <a:rPr lang="en-GB" baseline="0" dirty="0" smtClean="0"/>
              <a:t>Armenian National Students’ Association</a:t>
            </a:r>
          </a:p>
          <a:p>
            <a:endParaRPr lang="en-GB" dirty="0" smtClean="0"/>
          </a:p>
          <a:p>
            <a:r>
              <a:rPr lang="en-GB" dirty="0" smtClean="0"/>
              <a:t>University of Macerata</a:t>
            </a:r>
            <a:r>
              <a:rPr lang="en-GB" baseline="0" dirty="0" smtClean="0"/>
              <a:t> – Italy</a:t>
            </a:r>
          </a:p>
          <a:p>
            <a:r>
              <a:rPr lang="en-GB" baseline="0" dirty="0" smtClean="0"/>
              <a:t>European Students’ Union</a:t>
            </a:r>
          </a:p>
          <a:p>
            <a:r>
              <a:rPr lang="en-GB" baseline="0" dirty="0" smtClean="0"/>
              <a:t>University of Rioja - Spain</a:t>
            </a:r>
          </a:p>
          <a:p>
            <a:r>
              <a:rPr lang="en-GB" baseline="0" dirty="0" smtClean="0"/>
              <a:t>sparqs - Scotland</a:t>
            </a:r>
          </a:p>
          <a:p>
            <a:r>
              <a:rPr lang="en-GB" baseline="0" dirty="0" err="1" smtClean="0"/>
              <a:t>Spiru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Haret</a:t>
            </a:r>
            <a:r>
              <a:rPr lang="en-GB" baseline="0" dirty="0" smtClean="0"/>
              <a:t> University - Bucharest</a:t>
            </a:r>
          </a:p>
          <a:p>
            <a:endParaRPr lang="en-GB" baseline="0" dirty="0" smtClean="0"/>
          </a:p>
          <a:p>
            <a:endParaRPr lang="en-GB" baseline="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AF03CF-284C-4448-983E-483FD42CB73D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02452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 smtClean="0"/>
              <a:t>I have</a:t>
            </a:r>
            <a:r>
              <a:rPr lang="en-GB" b="1" baseline="0" dirty="0" smtClean="0"/>
              <a:t> put the first 4 in larger font as these are the key ones</a:t>
            </a:r>
          </a:p>
          <a:p>
            <a:endParaRPr lang="en-GB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Awareness raising conference – an overview of student engagement and student engagement tools and methods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baseline="0" dirty="0" smtClean="0"/>
              <a:t>     Consultancy sessions tomorrow – which we would like as many of you to attend at your own universities tomorrow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Training – on student engagement – sessions in November this year and early 2017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Simulations of QA processes in conjunction with partners and particularly ANQA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Exchanges – between countries – seeing what works in other countries – identifying good practice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Dissemination events such as conferences and other events/publications </a:t>
            </a:r>
            <a:r>
              <a:rPr lang="en-GB" baseline="0" dirty="0" err="1" smtClean="0"/>
              <a:t>etc</a:t>
            </a:r>
            <a:r>
              <a:rPr lang="en-GB" baseline="0" dirty="0" smtClean="0"/>
              <a:t> – this will happen later in the project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Sustainability – work to ensure that the work that you put in is embedded into Armenian QA processes for future students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baseline="0" dirty="0" smtClean="0"/>
          </a:p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AF03CF-284C-4448-983E-483FD42CB73D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67817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AF03CF-284C-4448-983E-483FD42CB73D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39012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Majority of students do not have experience of QA processes</a:t>
            </a:r>
          </a:p>
          <a:p>
            <a:pPr marL="0" indent="0">
              <a:buNone/>
            </a:pPr>
            <a:r>
              <a:rPr lang="en-GB" baseline="0" dirty="0" smtClean="0"/>
              <a:t>University 1 – 65%</a:t>
            </a:r>
          </a:p>
          <a:p>
            <a:pPr marL="0" indent="0">
              <a:buNone/>
            </a:pPr>
            <a:r>
              <a:rPr lang="en-GB" baseline="0" dirty="0" smtClean="0"/>
              <a:t>University 2 – 75%</a:t>
            </a:r>
          </a:p>
          <a:p>
            <a:pPr marL="0" indent="0">
              <a:buNone/>
            </a:pPr>
            <a:r>
              <a:rPr lang="en-GB" i="0" baseline="0" dirty="0" smtClean="0"/>
              <a:t>University 3 – 25%</a:t>
            </a:r>
          </a:p>
          <a:p>
            <a:pPr marL="0" indent="0">
              <a:buNone/>
            </a:pPr>
            <a:endParaRPr lang="en-GB" i="0" baseline="0" dirty="0" smtClean="0"/>
          </a:p>
          <a:p>
            <a:pPr marL="0" indent="0">
              <a:buNone/>
            </a:pPr>
            <a:r>
              <a:rPr lang="en-GB" dirty="0" smtClean="0"/>
              <a:t>Many students do not feel that there are opportunities to express opinions on activities taking place outside class</a:t>
            </a:r>
          </a:p>
          <a:p>
            <a:pPr marL="0" indent="0">
              <a:buNone/>
            </a:pPr>
            <a:r>
              <a:rPr lang="en-GB" i="0" baseline="0" dirty="0" smtClean="0"/>
              <a:t>This was true of two of the three universities – though one said that those who had experience of QA were more likely to recognise opportunities to express their opinion</a:t>
            </a:r>
          </a:p>
          <a:p>
            <a:pPr marL="0" indent="0">
              <a:buNone/>
            </a:pPr>
            <a:endParaRPr lang="en-GB" i="0" baseline="0" dirty="0" smtClean="0"/>
          </a:p>
          <a:p>
            <a:pPr marL="0" indent="0">
              <a:buNone/>
            </a:pPr>
            <a:endParaRPr lang="en-GB" i="0" baseline="0" dirty="0" smtClean="0"/>
          </a:p>
          <a:p>
            <a:pPr marL="0" indent="0">
              <a:buNone/>
            </a:pPr>
            <a:endParaRPr lang="en-GB" i="0" baseline="0" dirty="0" smtClean="0"/>
          </a:p>
          <a:p>
            <a:pPr marL="0" indent="0">
              <a:buNone/>
            </a:pPr>
            <a:endParaRPr lang="en-GB" i="0" baseline="0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AF03CF-284C-4448-983E-483FD42CB73D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94615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AF03CF-284C-4448-983E-483FD42CB73D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2420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15945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391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13597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28637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286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39013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51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22683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08743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00440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838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838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62971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184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184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269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48424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88237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7021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632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32772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7588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5941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71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pic>
        <p:nvPicPr>
          <p:cNvPr id="7" name="Picture 6" descr="Description: Untitled:Users:serbanescuadrian:Desktop:ESPAQ_2015:mai_2015:png:1_header.png"/>
          <p:cNvPicPr/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783"/>
          <a:stretch/>
        </p:blipFill>
        <p:spPr bwMode="auto">
          <a:xfrm>
            <a:off x="0" y="5465764"/>
            <a:ext cx="12192000" cy="13081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Date Placeholder 3"/>
          <p:cNvSpPr txBox="1">
            <a:spLocks/>
          </p:cNvSpPr>
          <p:nvPr userDrawn="1"/>
        </p:nvSpPr>
        <p:spPr>
          <a:xfrm>
            <a:off x="3440958" y="5809957"/>
            <a:ext cx="4473526" cy="583542"/>
          </a:xfrm>
          <a:prstGeom prst="rect">
            <a:avLst/>
          </a:prstGeom>
          <a:solidFill>
            <a:srgbClr val="3C4799"/>
          </a:solidFill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dirty="0" smtClean="0"/>
              <a:t>Work Package </a:t>
            </a:r>
            <a:r>
              <a:rPr lang="en-GB" dirty="0" smtClean="0"/>
              <a:t>3.2 </a:t>
            </a:r>
            <a:r>
              <a:rPr lang="en-GB" dirty="0" smtClean="0"/>
              <a:t>– </a:t>
            </a:r>
            <a:r>
              <a:rPr lang="en-GB" dirty="0" smtClean="0"/>
              <a:t>Quality Assurance Training</a:t>
            </a:r>
            <a:endParaRPr lang="en-GB" dirty="0" smtClean="0"/>
          </a:p>
          <a:p>
            <a:pPr algn="ctr"/>
            <a:r>
              <a:rPr lang="en-GB" dirty="0" smtClean="0"/>
              <a:t>23-25</a:t>
            </a:r>
            <a:r>
              <a:rPr lang="en-GB" baseline="0" dirty="0" smtClean="0"/>
              <a:t> November</a:t>
            </a:r>
            <a:r>
              <a:rPr lang="en-GB" dirty="0" smtClean="0"/>
              <a:t> </a:t>
            </a:r>
            <a:r>
              <a:rPr lang="en-GB" dirty="0" smtClean="0"/>
              <a:t>2015, Yerevan #</a:t>
            </a:r>
            <a:r>
              <a:rPr lang="en-GB" dirty="0" err="1" smtClean="0"/>
              <a:t>espaqproject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4240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spaq.e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9418" y="2148222"/>
            <a:ext cx="9544050" cy="23812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7572" y="399856"/>
            <a:ext cx="10787743" cy="1371602"/>
          </a:xfrm>
        </p:spPr>
        <p:txBody>
          <a:bodyPr>
            <a:normAutofit/>
          </a:bodyPr>
          <a:lstStyle/>
          <a:p>
            <a:r>
              <a:rPr lang="en-GB" sz="4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Overview of ESPAQ</a:t>
            </a:r>
            <a:endParaRPr lang="en-GB" sz="4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979715" y="3834320"/>
            <a:ext cx="10515600" cy="15706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Simon Varwell (sparqs)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645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Your involvement</a:t>
            </a:r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We look forward to working with you for the rest of the awareness raising conference today, tomorrow and Wednesday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We also look forward to working with you on ESPAQ as you take part in:</a:t>
            </a:r>
          </a:p>
          <a:p>
            <a:r>
              <a:rPr lang="en-GB" dirty="0" smtClean="0"/>
              <a:t>Training</a:t>
            </a:r>
          </a:p>
          <a:p>
            <a:r>
              <a:rPr lang="en-GB" dirty="0" smtClean="0"/>
              <a:t>QA simulations</a:t>
            </a:r>
          </a:p>
          <a:p>
            <a:r>
              <a:rPr lang="en-GB" dirty="0" smtClean="0"/>
              <a:t>Student Exchanges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5980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8647" y="1056990"/>
            <a:ext cx="10515600" cy="1325563"/>
          </a:xfrm>
        </p:spPr>
        <p:txBody>
          <a:bodyPr/>
          <a:lstStyle/>
          <a:p>
            <a:pPr algn="ctr"/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Any questions?</a:t>
            </a:r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7252" y="3891515"/>
            <a:ext cx="10515600" cy="16205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Find us</a:t>
            </a:r>
            <a:r>
              <a:rPr kumimoji="0" lang="ru-RU" sz="4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Website	</a:t>
            </a:r>
            <a:r>
              <a:rPr kumimoji="0" lang="ru-RU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2"/>
              </a:rPr>
              <a:t>www.espaq.eu</a:t>
            </a:r>
            <a:endParaRPr kumimoji="0" lang="ru-RU" sz="4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Twitter 	#espaqproject</a:t>
            </a: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aseline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FB page	ESPAQ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181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Overview of the ESPAQ project</a:t>
            </a:r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ESPAQ project is looking at one of the 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key challenges 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Armenian higher education 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(the quality 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its provision and outcomes), by engaging the students 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the process 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quality assurance (QA) and 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enhancement 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their learning experience.</a:t>
            </a:r>
          </a:p>
        </p:txBody>
      </p:sp>
    </p:spTree>
    <p:extLst>
      <p:ext uri="{BB962C8B-B14F-4D97-AF65-F5344CB8AC3E}">
        <p14:creationId xmlns:p14="http://schemas.microsoft.com/office/powerpoint/2010/main" val="766660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ESPAQ project will do this by:</a:t>
            </a:r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Supporting students </a:t>
            </a:r>
            <a:r>
              <a:rPr lang="en-GB" dirty="0"/>
              <a:t>to engage at all levels in enhancing their learning experience </a:t>
            </a:r>
            <a:endParaRPr lang="en-GB" dirty="0" smtClean="0"/>
          </a:p>
          <a:p>
            <a:r>
              <a:rPr lang="en-GB" dirty="0" smtClean="0"/>
              <a:t>Supporting </a:t>
            </a:r>
            <a:r>
              <a:rPr lang="en-GB" dirty="0"/>
              <a:t>the development of practices and activities in </a:t>
            </a:r>
            <a:r>
              <a:rPr lang="en-GB" dirty="0" smtClean="0"/>
              <a:t>universities </a:t>
            </a:r>
            <a:r>
              <a:rPr lang="en-GB" dirty="0"/>
              <a:t>and their local student associations that encourage student </a:t>
            </a:r>
            <a:r>
              <a:rPr lang="en-GB" dirty="0" smtClean="0"/>
              <a:t>engagement</a:t>
            </a:r>
          </a:p>
          <a:p>
            <a:r>
              <a:rPr lang="en-GB" dirty="0" smtClean="0"/>
              <a:t>Supporting </a:t>
            </a:r>
            <a:r>
              <a:rPr lang="en-GB" dirty="0"/>
              <a:t>student engagement with national decision-makers and relevant agencies </a:t>
            </a:r>
            <a:r>
              <a:rPr lang="en-GB" dirty="0" smtClean="0"/>
              <a:t>- (ANQA – National Centre for Professional Education QA Foundation)</a:t>
            </a:r>
          </a:p>
          <a:p>
            <a:r>
              <a:rPr lang="en-GB" dirty="0" smtClean="0"/>
              <a:t>Encouraging </a:t>
            </a:r>
            <a:r>
              <a:rPr lang="en-GB" dirty="0"/>
              <a:t>the development of culture of student participation in Armenia</a:t>
            </a:r>
          </a:p>
        </p:txBody>
      </p:sp>
    </p:spTree>
    <p:extLst>
      <p:ext uri="{BB962C8B-B14F-4D97-AF65-F5344CB8AC3E}">
        <p14:creationId xmlns:p14="http://schemas.microsoft.com/office/powerpoint/2010/main" val="266687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Who is involved in ESPAQ? </a:t>
            </a:r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You – students at Armenian institutions – you are the key people who will make this project a success together with your university staff </a:t>
            </a:r>
          </a:p>
          <a:p>
            <a:r>
              <a:rPr lang="en-GB" dirty="0" smtClean="0"/>
              <a:t>A number of European and Armenian partners 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3404419"/>
            <a:ext cx="10058400" cy="1411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04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will you be getting involved with in ESPAQ?</a:t>
            </a:r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Awareness raising conference – 26</a:t>
            </a:r>
            <a:r>
              <a:rPr lang="en-GB" baseline="30000" dirty="0" smtClean="0"/>
              <a:t>th</a:t>
            </a:r>
            <a:r>
              <a:rPr lang="en-GB" dirty="0" smtClean="0"/>
              <a:t> October </a:t>
            </a:r>
            <a:r>
              <a:rPr lang="en-GB" dirty="0" smtClean="0"/>
              <a:t>2015</a:t>
            </a:r>
          </a:p>
          <a:p>
            <a:r>
              <a:rPr lang="en-GB" dirty="0" smtClean="0"/>
              <a:t>Quality Assurance Training </a:t>
            </a:r>
            <a:r>
              <a:rPr lang="en-GB" dirty="0"/>
              <a:t>– today!</a:t>
            </a:r>
          </a:p>
          <a:p>
            <a:r>
              <a:rPr lang="en-GB" dirty="0" smtClean="0"/>
              <a:t>Simulations </a:t>
            </a:r>
            <a:r>
              <a:rPr lang="en-GB" dirty="0" smtClean="0"/>
              <a:t>of QA review processes</a:t>
            </a:r>
          </a:p>
          <a:p>
            <a:r>
              <a:rPr lang="en-GB" dirty="0" smtClean="0"/>
              <a:t>Exchanges (both ways) between students here in Armenia and European partners</a:t>
            </a:r>
          </a:p>
          <a:p>
            <a:r>
              <a:rPr lang="en-GB" sz="2200" dirty="0" smtClean="0"/>
              <a:t>Research – some has already been done</a:t>
            </a:r>
          </a:p>
          <a:p>
            <a:r>
              <a:rPr lang="en-GB" sz="2200" dirty="0" smtClean="0"/>
              <a:t>Dissemination events</a:t>
            </a:r>
          </a:p>
          <a:p>
            <a:r>
              <a:rPr lang="en-GB" sz="2200" dirty="0" smtClean="0"/>
              <a:t>Sustainability  - how we ensure the culture of student engagement is embedded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3408000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Research </a:t>
            </a:r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Two pieces of work have already been undertaken to help us get a picture of student involvement in quality processes in Armenia and influence our approach:</a:t>
            </a:r>
          </a:p>
          <a:p>
            <a:pPr marL="0" indent="0">
              <a:buNone/>
            </a:pPr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WP 2.1	Desk based research on QA processes</a:t>
            </a:r>
          </a:p>
          <a:p>
            <a:pPr marL="0" indent="0">
              <a:buNone/>
            </a:pP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WP 2.2 	Surveys of Armenian university student 				involvement in quality assurance</a:t>
            </a:r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221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971727" cy="1325563"/>
          </a:xfrm>
        </p:spPr>
        <p:txBody>
          <a:bodyPr/>
          <a:lstStyle/>
          <a:p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did we learn from the research?</a:t>
            </a:r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Majority of students do not have experience of QA processes</a:t>
            </a:r>
          </a:p>
          <a:p>
            <a:r>
              <a:rPr lang="en-GB" dirty="0" smtClean="0"/>
              <a:t>Many students do not feel that there are opportunities to express opinions on activities taking place outside class</a:t>
            </a:r>
          </a:p>
          <a:p>
            <a:r>
              <a:rPr lang="en-GB" dirty="0" smtClean="0"/>
              <a:t>Majority of students would like to be more involved in a range of QA processes</a:t>
            </a:r>
          </a:p>
          <a:p>
            <a:r>
              <a:rPr lang="en-GB" dirty="0" smtClean="0"/>
              <a:t>Almost all students agreed that training was required to enable them to take part more fully in QA processes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294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would they like to see?</a:t>
            </a:r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More information on internal and external QA roles and processes</a:t>
            </a:r>
          </a:p>
          <a:p>
            <a:r>
              <a:rPr lang="en-GB" dirty="0" smtClean="0"/>
              <a:t>Data gathering techniques/report writing</a:t>
            </a:r>
          </a:p>
          <a:p>
            <a:r>
              <a:rPr lang="en-GB" dirty="0" smtClean="0"/>
              <a:t>Legislation and standards relating to quality assurance</a:t>
            </a:r>
          </a:p>
          <a:p>
            <a:r>
              <a:rPr lang="en-GB" dirty="0" smtClean="0"/>
              <a:t>Best practice in student engagement – across Armenia and beyond</a:t>
            </a:r>
          </a:p>
          <a:p>
            <a:r>
              <a:rPr lang="en-GB" dirty="0" smtClean="0"/>
              <a:t>More partnership approaches to quality assurance in universities</a:t>
            </a:r>
          </a:p>
          <a:p>
            <a:r>
              <a:rPr lang="en-GB" dirty="0" smtClean="0"/>
              <a:t>Establishment of staff-student liaison groups</a:t>
            </a:r>
          </a:p>
          <a:p>
            <a:r>
              <a:rPr lang="en-GB" dirty="0" smtClean="0"/>
              <a:t>Student participation in university decision making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104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353800" cy="1325563"/>
          </a:xfrm>
        </p:spPr>
        <p:txBody>
          <a:bodyPr/>
          <a:lstStyle/>
          <a:p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 will ESPAQ help us achieve these?</a:t>
            </a:r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Training – Work package 3</a:t>
            </a:r>
          </a:p>
          <a:p>
            <a:endParaRPr lang="en-GB" dirty="0" smtClean="0"/>
          </a:p>
          <a:p>
            <a:r>
              <a:rPr lang="en-GB" dirty="0" smtClean="0"/>
              <a:t>QA simulations – Work package 4</a:t>
            </a:r>
          </a:p>
          <a:p>
            <a:endParaRPr lang="en-GB" dirty="0" smtClean="0"/>
          </a:p>
          <a:p>
            <a:r>
              <a:rPr lang="en-GB" dirty="0" smtClean="0"/>
              <a:t>Student exchanges – Work package 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707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</TotalTime>
  <Words>730</Words>
  <Application>Microsoft Office PowerPoint</Application>
  <PresentationFormat>Widescreen</PresentationFormat>
  <Paragraphs>105</Paragraphs>
  <Slides>11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Verdana</vt:lpstr>
      <vt:lpstr>1_Custom Design</vt:lpstr>
      <vt:lpstr>Overview of ESPAQ</vt:lpstr>
      <vt:lpstr>Overview of the ESPAQ project</vt:lpstr>
      <vt:lpstr>The ESPAQ project will do this by:</vt:lpstr>
      <vt:lpstr>Who is involved in ESPAQ? </vt:lpstr>
      <vt:lpstr>What will you be getting involved with in ESPAQ?</vt:lpstr>
      <vt:lpstr>Research </vt:lpstr>
      <vt:lpstr>What did we learn from the research?</vt:lpstr>
      <vt:lpstr>What would they like to see?</vt:lpstr>
      <vt:lpstr>How will ESPAQ help us achieve these?</vt:lpstr>
      <vt:lpstr>Your involvement</vt:lpstr>
      <vt:lpstr>Any 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Simon Varwell</dc:creator>
  <cp:lastModifiedBy>Simon Varwell</cp:lastModifiedBy>
  <cp:revision>30</cp:revision>
  <dcterms:created xsi:type="dcterms:W3CDTF">2015-10-12T20:33:01Z</dcterms:created>
  <dcterms:modified xsi:type="dcterms:W3CDTF">2015-12-02T14:46:01Z</dcterms:modified>
</cp:coreProperties>
</file>